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0C071"/>
    <a:srgbClr val="57C97A"/>
    <a:srgbClr val="27BB2E"/>
    <a:srgbClr val="9DE3B9"/>
    <a:srgbClr val="90F0A2"/>
    <a:srgbClr val="87E5A6"/>
    <a:srgbClr val="27D92B"/>
    <a:srgbClr val="8EF2AD"/>
    <a:srgbClr val="3DE359"/>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AF95B71-F11D-4046-AF24-86673F228C1A}" type="datetimeFigureOut">
              <a:rPr lang="en-US" smtClean="0"/>
              <a:pPr/>
              <a:t>4/19/2011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BD69BAE-59BC-4AB4-8EBF-3CD2B791B9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F95B71-F11D-4046-AF24-86673F228C1A}"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69BAE-59BC-4AB4-8EBF-3CD2B791B9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F95B71-F11D-4046-AF24-86673F228C1A}"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69BAE-59BC-4AB4-8EBF-3CD2B791B9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AF95B71-F11D-4046-AF24-86673F228C1A}" type="datetimeFigureOut">
              <a:rPr lang="en-US" smtClean="0"/>
              <a:pPr/>
              <a:t>4/19/2011</a:t>
            </a:fld>
            <a:endParaRPr lang="en-US"/>
          </a:p>
        </p:txBody>
      </p:sp>
      <p:sp>
        <p:nvSpPr>
          <p:cNvPr id="9" name="Slide Number Placeholder 8"/>
          <p:cNvSpPr>
            <a:spLocks noGrp="1"/>
          </p:cNvSpPr>
          <p:nvPr>
            <p:ph type="sldNum" sz="quarter" idx="15"/>
          </p:nvPr>
        </p:nvSpPr>
        <p:spPr/>
        <p:txBody>
          <a:bodyPr rtlCol="0"/>
          <a:lstStyle/>
          <a:p>
            <a:fld id="{7BD69BAE-59BC-4AB4-8EBF-3CD2B791B9F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AF95B71-F11D-4046-AF24-86673F228C1A}" type="datetimeFigureOut">
              <a:rPr lang="en-US" smtClean="0"/>
              <a:pPr/>
              <a:t>4/19/2011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BD69BAE-59BC-4AB4-8EBF-3CD2B791B9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AF95B71-F11D-4046-AF24-86673F228C1A}"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69BAE-59BC-4AB4-8EBF-3CD2B791B9F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AF95B71-F11D-4046-AF24-86673F228C1A}" type="datetimeFigureOut">
              <a:rPr lang="en-US" smtClean="0"/>
              <a:pPr/>
              <a:t>4/19/2011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69BAE-59BC-4AB4-8EBF-3CD2B791B9F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AF95B71-F11D-4046-AF24-86673F228C1A}" type="datetimeFigureOut">
              <a:rPr lang="en-US" smtClean="0"/>
              <a:pPr/>
              <a:t>4/19/2011</a:t>
            </a:fld>
            <a:endParaRPr lang="en-US"/>
          </a:p>
        </p:txBody>
      </p:sp>
      <p:sp>
        <p:nvSpPr>
          <p:cNvPr id="7" name="Slide Number Placeholder 6"/>
          <p:cNvSpPr>
            <a:spLocks noGrp="1"/>
          </p:cNvSpPr>
          <p:nvPr>
            <p:ph type="sldNum" sz="quarter" idx="11"/>
          </p:nvPr>
        </p:nvSpPr>
        <p:spPr/>
        <p:txBody>
          <a:bodyPr rtlCol="0"/>
          <a:lstStyle/>
          <a:p>
            <a:fld id="{7BD69BAE-59BC-4AB4-8EBF-3CD2B791B9F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95B71-F11D-4046-AF24-86673F228C1A}" type="datetimeFigureOut">
              <a:rPr lang="en-US" smtClean="0"/>
              <a:pPr/>
              <a:t>4/19/2011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69BAE-59BC-4AB4-8EBF-3CD2B791B9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AF95B71-F11D-4046-AF24-86673F228C1A}" type="datetimeFigureOut">
              <a:rPr lang="en-US" smtClean="0"/>
              <a:pPr/>
              <a:t>4/19/2011</a:t>
            </a:fld>
            <a:endParaRPr lang="en-US"/>
          </a:p>
        </p:txBody>
      </p:sp>
      <p:sp>
        <p:nvSpPr>
          <p:cNvPr id="22" name="Slide Number Placeholder 21"/>
          <p:cNvSpPr>
            <a:spLocks noGrp="1"/>
          </p:cNvSpPr>
          <p:nvPr>
            <p:ph type="sldNum" sz="quarter" idx="15"/>
          </p:nvPr>
        </p:nvSpPr>
        <p:spPr/>
        <p:txBody>
          <a:bodyPr rtlCol="0"/>
          <a:lstStyle/>
          <a:p>
            <a:fld id="{7BD69BAE-59BC-4AB4-8EBF-3CD2B791B9F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AF95B71-F11D-4046-AF24-86673F228C1A}" type="datetimeFigureOut">
              <a:rPr lang="en-US" smtClean="0"/>
              <a:pPr/>
              <a:t>4/19/2011</a:t>
            </a:fld>
            <a:endParaRPr lang="en-US"/>
          </a:p>
        </p:txBody>
      </p:sp>
      <p:sp>
        <p:nvSpPr>
          <p:cNvPr id="18" name="Slide Number Placeholder 17"/>
          <p:cNvSpPr>
            <a:spLocks noGrp="1"/>
          </p:cNvSpPr>
          <p:nvPr>
            <p:ph type="sldNum" sz="quarter" idx="11"/>
          </p:nvPr>
        </p:nvSpPr>
        <p:spPr/>
        <p:txBody>
          <a:bodyPr rtlCol="0"/>
          <a:lstStyle/>
          <a:p>
            <a:fld id="{7BD69BAE-59BC-4AB4-8EBF-3CD2B791B9F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0F0A2"/>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AF95B71-F11D-4046-AF24-86673F228C1A}" type="datetimeFigureOut">
              <a:rPr lang="en-US" smtClean="0"/>
              <a:pPr/>
              <a:t>4/19/2011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BD69BAE-59BC-4AB4-8EBF-3CD2B791B9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1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260179">
            <a:off x="1637927" y="1265212"/>
            <a:ext cx="6867844" cy="3550807"/>
          </a:xfrm>
          <a:effectLst>
            <a:outerShdw blurRad="50800" dist="50800" dir="5400000" algn="ctr" rotWithShape="0">
              <a:srgbClr val="57C97A"/>
            </a:outerShdw>
          </a:effectLst>
        </p:spPr>
        <p:txBody>
          <a:bodyPr vert="horz" anchor="ctr" anchorCtr="1">
            <a:normAutofit fontScale="90000"/>
          </a:bodyPr>
          <a:lstStyle/>
          <a:p>
            <a:pPr algn="ctr"/>
            <a:r>
              <a:rPr lang="sr-Latn-CS" sz="8000" dirty="0" smtClean="0">
                <a:solidFill>
                  <a:srgbClr val="4A9862"/>
                </a:solidFill>
              </a:rPr>
              <a:t>Dan planete zemlje</a:t>
            </a:r>
            <a:endParaRPr lang="en-US" sz="8000" dirty="0">
              <a:solidFill>
                <a:srgbClr val="4A9862"/>
              </a:solidFill>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duotone>
              <a:prstClr val="black"/>
              <a:srgbClr val="87E5A6">
                <a:tint val="45000"/>
                <a:satMod val="400000"/>
              </a:srgbClr>
            </a:duotone>
          </a:blip>
          <a:srcRect/>
          <a:stretch>
            <a:fillRect/>
          </a:stretch>
        </p:blipFill>
        <p:spPr bwMode="auto">
          <a:xfrm>
            <a:off x="5357818" y="4929198"/>
            <a:ext cx="785818" cy="139077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clrChange>
              <a:clrFrom>
                <a:srgbClr val="FFFFFF"/>
              </a:clrFrom>
              <a:clrTo>
                <a:srgbClr val="FFFFFF">
                  <a:alpha val="0"/>
                </a:srgbClr>
              </a:clrTo>
            </a:clrChange>
            <a:duotone>
              <a:prstClr val="black"/>
              <a:srgbClr val="90F0A2">
                <a:tint val="45000"/>
                <a:satMod val="400000"/>
              </a:srgbClr>
            </a:duotone>
          </a:blip>
          <a:srcRect/>
          <a:stretch>
            <a:fillRect/>
          </a:stretch>
        </p:blipFill>
        <p:spPr bwMode="auto">
          <a:xfrm>
            <a:off x="3000364" y="1285860"/>
            <a:ext cx="1000132" cy="80134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clrChange>
              <a:clrFrom>
                <a:srgbClr val="FFFFFF"/>
              </a:clrFrom>
              <a:clrTo>
                <a:srgbClr val="FFFFFF">
                  <a:alpha val="0"/>
                </a:srgbClr>
              </a:clrTo>
            </a:clrChange>
            <a:duotone>
              <a:prstClr val="black"/>
              <a:srgbClr val="90F0A2">
                <a:tint val="45000"/>
                <a:satMod val="400000"/>
              </a:srgbClr>
            </a:duotone>
            <a:lum contrast="-20000"/>
          </a:blip>
          <a:srcRect/>
          <a:stretch>
            <a:fillRect/>
          </a:stretch>
        </p:blipFill>
        <p:spPr bwMode="auto">
          <a:xfrm>
            <a:off x="5617401" y="3286124"/>
            <a:ext cx="3526599" cy="301467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clrChange>
              <a:clrFrom>
                <a:srgbClr val="FFFFFF"/>
              </a:clrFrom>
              <a:clrTo>
                <a:srgbClr val="FFFFFF">
                  <a:alpha val="0"/>
                </a:srgbClr>
              </a:clrTo>
            </a:clrChange>
            <a:duotone>
              <a:prstClr val="black"/>
              <a:srgbClr val="90F0A2">
                <a:tint val="45000"/>
                <a:satMod val="400000"/>
              </a:srgbClr>
            </a:duotone>
          </a:blip>
          <a:srcRect/>
          <a:stretch>
            <a:fillRect/>
          </a:stretch>
        </p:blipFill>
        <p:spPr bwMode="auto">
          <a:xfrm>
            <a:off x="7286644" y="3786190"/>
            <a:ext cx="428628" cy="301927"/>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clrChange>
              <a:clrFrom>
                <a:srgbClr val="FFFFFF"/>
              </a:clrFrom>
              <a:clrTo>
                <a:srgbClr val="FFFFFF">
                  <a:alpha val="0"/>
                </a:srgbClr>
              </a:clrTo>
            </a:clrChange>
            <a:duotone>
              <a:prstClr val="black"/>
              <a:srgbClr val="87E5A6">
                <a:tint val="45000"/>
                <a:satMod val="400000"/>
              </a:srgbClr>
            </a:duotone>
          </a:blip>
          <a:srcRect/>
          <a:stretch>
            <a:fillRect/>
          </a:stretch>
        </p:blipFill>
        <p:spPr bwMode="auto">
          <a:xfrm>
            <a:off x="2214546" y="1928802"/>
            <a:ext cx="1205035" cy="137836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sr-Latn-CS" i="1" dirty="0" smtClean="0">
                <a:solidFill>
                  <a:srgbClr val="2A7E4A"/>
                </a:solidFill>
                <a:latin typeface="Times New Roman" pitchFamily="18" charset="0"/>
                <a:cs typeface="Times New Roman" pitchFamily="18" charset="0"/>
              </a:rPr>
              <a:t>*Nuklearne elektrane</a:t>
            </a:r>
            <a:endParaRPr lang="en-US" i="1" dirty="0">
              <a:solidFill>
                <a:srgbClr val="2A7E4A"/>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3614734" cy="4873752"/>
          </a:xfrm>
        </p:spPr>
        <p:txBody>
          <a:bodyPr>
            <a:normAutofit lnSpcReduction="10000"/>
          </a:bodyPr>
          <a:lstStyle/>
          <a:p>
            <a:r>
              <a:rPr lang="sr-Latn-CS" sz="1800" dirty="0" smtClean="0"/>
              <a:t>Kod nuklearnih elektrana najveći problem jeste otpad koji se reciklira, ali uvek ostane neki deo koji treba da se čuva jako, jako dugo. Nuklearne elektrane su takođe opasne i zbog radiacije i zbog duma koji uništava ozonski omotač. Kada se neka nuklearka pokvari dolazi do povišavanja temterature što može izazvati pucanje nekog od reakora i samim tim se radiacija dodatno povećava i širi. U nuklearci postoje dosta opasnih čestica koje i te kako mogu uticati na čoveka kao i na njegov život.</a:t>
            </a:r>
            <a:endParaRPr lang="en-US" sz="1800" dirty="0"/>
          </a:p>
        </p:txBody>
      </p:sp>
      <p:pic>
        <p:nvPicPr>
          <p:cNvPr id="4" name="Picture 3" descr="images (5).jpg"/>
          <p:cNvPicPr>
            <a:picLocks noChangeAspect="1"/>
          </p:cNvPicPr>
          <p:nvPr/>
        </p:nvPicPr>
        <p:blipFill>
          <a:blip r:embed="rId2"/>
          <a:stretch>
            <a:fillRect/>
          </a:stretch>
        </p:blipFill>
        <p:spPr>
          <a:xfrm>
            <a:off x="4500562" y="2214554"/>
            <a:ext cx="3981470" cy="2828939"/>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sr-Latn-CS" i="1" dirty="0" smtClean="0">
                <a:solidFill>
                  <a:srgbClr val="329A5A"/>
                </a:solidFill>
                <a:latin typeface="Times New Roman" pitchFamily="18" charset="0"/>
                <a:cs typeface="Times New Roman" pitchFamily="18" charset="0"/>
              </a:rPr>
              <a:t>*Seča šuma</a:t>
            </a:r>
            <a:endParaRPr lang="en-US" i="1" dirty="0">
              <a:solidFill>
                <a:srgbClr val="329A5A"/>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3614734" cy="4873752"/>
          </a:xfrm>
        </p:spPr>
        <p:txBody>
          <a:bodyPr>
            <a:normAutofit/>
          </a:bodyPr>
          <a:lstStyle/>
          <a:p>
            <a:r>
              <a:rPr lang="sr-Latn-CS" sz="2000" dirty="0" smtClean="0"/>
              <a:t>Sečom šuma lišavamo prirodu zelenila i uništavamo jednog od pročišćivača vazduha. Takođe umištavamo dom životinja koje su u tim slučajevima primorani da se isele. Od drveća se može napraviti mnogo toga napr. Papir koji će posle neko baciti i zagaditi životnu srednu</a:t>
            </a:r>
            <a:endParaRPr lang="en-US" sz="2000" dirty="0"/>
          </a:p>
        </p:txBody>
      </p:sp>
      <p:pic>
        <p:nvPicPr>
          <p:cNvPr id="4" name="Picture 3" descr="images (4).jpg"/>
          <p:cNvPicPr>
            <a:picLocks noChangeAspect="1"/>
          </p:cNvPicPr>
          <p:nvPr/>
        </p:nvPicPr>
        <p:blipFill>
          <a:blip r:embed="rId2"/>
          <a:stretch>
            <a:fillRect/>
          </a:stretch>
        </p:blipFill>
        <p:spPr>
          <a:xfrm rot="271763">
            <a:off x="4283590" y="1825194"/>
            <a:ext cx="4263341" cy="3157554"/>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397734">
            <a:off x="293528" y="576075"/>
            <a:ext cx="8329642" cy="4511684"/>
          </a:xfrm>
        </p:spPr>
        <p:txBody>
          <a:bodyPr anchor="ctr" anchorCtr="0"/>
          <a:lstStyle/>
          <a:p>
            <a:pPr algn="ctr"/>
            <a:r>
              <a:rPr lang="sr-Latn-CS" dirty="0" smtClean="0">
                <a:solidFill>
                  <a:srgbClr val="2D8B51"/>
                </a:solidFill>
                <a:latin typeface="Arial Black" pitchFamily="34" charset="0"/>
              </a:rPr>
              <a:t>PITANJE JE ŠTA MI MOŽEMO UČINITI DA SAČUVAMO PRIRODU ?</a:t>
            </a:r>
            <a:endParaRPr lang="en-US" dirty="0">
              <a:solidFill>
                <a:srgbClr val="2D8B51"/>
              </a:solidFill>
              <a:latin typeface="Arial Black" pitchFamily="34" charset="0"/>
            </a:endParaRPr>
          </a:p>
        </p:txBody>
      </p:sp>
      <p:pic>
        <p:nvPicPr>
          <p:cNvPr id="4" name="Picture 3" descr="upitnik.jpg"/>
          <p:cNvPicPr>
            <a:picLocks noChangeAspect="1"/>
          </p:cNvPicPr>
          <p:nvPr/>
        </p:nvPicPr>
        <p:blipFill>
          <a:blip r:embed="rId2">
            <a:clrChange>
              <a:clrFrom>
                <a:srgbClr val="FFFFFF"/>
              </a:clrFrom>
              <a:clrTo>
                <a:srgbClr val="FFFFFF">
                  <a:alpha val="0"/>
                </a:srgbClr>
              </a:clrTo>
            </a:clrChange>
            <a:lum/>
          </a:blip>
          <a:stretch>
            <a:fillRect/>
          </a:stretch>
        </p:blipFill>
        <p:spPr>
          <a:xfrm>
            <a:off x="5286380" y="3286124"/>
            <a:ext cx="2500330" cy="313852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from="(-#ppt_w/2)" to="(#ppt_x)" calcmode="lin" valueType="num">
                                      <p:cBhvr>
                                        <p:cTn id="25" dur="600" fill="hold">
                                          <p:stCondLst>
                                            <p:cond delay="0"/>
                                          </p:stCondLst>
                                        </p:cTn>
                                        <p:tgtEl>
                                          <p:spTgt spid="4"/>
                                        </p:tgtEl>
                                        <p:attrNameLst>
                                          <p:attrName>ppt_x</p:attrName>
                                        </p:attrNameLst>
                                      </p:cBhvr>
                                    </p:anim>
                                    <p:anim from="0" to="-1.0" calcmode="lin" valueType="num">
                                      <p:cBhvr>
                                        <p:cTn id="26" dur="200" decel="50000" autoRev="1" fill="hold">
                                          <p:stCondLst>
                                            <p:cond delay="600"/>
                                          </p:stCondLst>
                                        </p:cTn>
                                        <p:tgtEl>
                                          <p:spTgt spid="4"/>
                                        </p:tgtEl>
                                        <p:attrNameLst>
                                          <p:attrName>xshear</p:attrName>
                                        </p:attrNameLst>
                                      </p:cBhvr>
                                    </p:anim>
                                    <p:animScale>
                                      <p:cBhvr>
                                        <p:cTn id="27" dur="200" decel="100000" autoRev="1" fill="hold">
                                          <p:stCondLst>
                                            <p:cond delay="600"/>
                                          </p:stCondLst>
                                        </p:cTn>
                                        <p:tgtEl>
                                          <p:spTgt spid="4"/>
                                        </p:tgtEl>
                                      </p:cBhvr>
                                      <p:from x="100000" y="100000"/>
                                      <p:to x="80000" y="100000"/>
                                    </p:animScale>
                                    <p:anim by="(#ppt_h/3+#ppt_w*0.1)" calcmode="lin" valueType="num">
                                      <p:cBhvr additive="sum">
                                        <p:cTn id="28"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253693">
            <a:off x="864112" y="2739187"/>
            <a:ext cx="7467600" cy="1143000"/>
          </a:xfrm>
        </p:spPr>
        <p:txBody>
          <a:bodyPr anchor="ctr" anchorCtr="0">
            <a:noAutofit/>
          </a:bodyPr>
          <a:lstStyle/>
          <a:p>
            <a:pPr algn="ctr"/>
            <a:r>
              <a:rPr lang="sr-Latn-CS" sz="9600" dirty="0" smtClean="0">
                <a:solidFill>
                  <a:srgbClr val="2D8B51"/>
                </a:solidFill>
                <a:latin typeface="Arial Black" pitchFamily="34" charset="0"/>
              </a:rPr>
              <a:t>NARAVNO DA MOŽEMO !</a:t>
            </a:r>
            <a:endParaRPr lang="en-US" sz="9600" dirty="0">
              <a:solidFill>
                <a:srgbClr val="2D8B51"/>
              </a:solidFill>
              <a:latin typeface="Arial Black"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857232"/>
            <a:ext cx="3400420" cy="5214974"/>
          </a:xfrm>
        </p:spPr>
        <p:txBody>
          <a:bodyPr>
            <a:normAutofit/>
          </a:bodyPr>
          <a:lstStyle/>
          <a:p>
            <a:pPr>
              <a:buNone/>
            </a:pPr>
            <a:r>
              <a:rPr lang="sr-Latn-CS" sz="2000" dirty="0" smtClean="0"/>
              <a:t>Zatvorićemo česmu kada nam voda nije potrebna</a:t>
            </a:r>
          </a:p>
          <a:p>
            <a:pPr>
              <a:buNone/>
            </a:pPr>
            <a:endParaRPr lang="sr-Latn-CS" sz="2000" dirty="0" smtClean="0"/>
          </a:p>
          <a:p>
            <a:pPr>
              <a:buNone/>
            </a:pPr>
            <a:r>
              <a:rPr lang="sr-Latn-CS" sz="2000" dirty="0" smtClean="0"/>
              <a:t>Zasadićemo drvaće da bi se priroda ponovo oživela</a:t>
            </a:r>
          </a:p>
          <a:p>
            <a:pPr>
              <a:buNone/>
            </a:pPr>
            <a:endParaRPr lang="sr-Latn-CS" sz="2000" dirty="0" smtClean="0"/>
          </a:p>
          <a:p>
            <a:pPr>
              <a:buNone/>
            </a:pPr>
            <a:r>
              <a:rPr lang="sr-Latn-CS" sz="2000" dirty="0" smtClean="0"/>
              <a:t>Ugradićeno fabrikama pročišćivače</a:t>
            </a:r>
          </a:p>
          <a:p>
            <a:pPr>
              <a:buNone/>
            </a:pPr>
            <a:endParaRPr lang="sr-Latn-CS" sz="2000" dirty="0" smtClean="0"/>
          </a:p>
          <a:p>
            <a:pPr>
              <a:buNone/>
            </a:pPr>
            <a:r>
              <a:rPr lang="sr-Latn-CS" sz="2000" dirty="0" smtClean="0"/>
              <a:t>Vožnju automobilom zameniti pešačenjem</a:t>
            </a:r>
          </a:p>
          <a:p>
            <a:pPr>
              <a:buNone/>
            </a:pPr>
            <a:endParaRPr lang="sr-Latn-CS" sz="2000" dirty="0" smtClean="0"/>
          </a:p>
          <a:p>
            <a:pPr>
              <a:buNone/>
            </a:pPr>
            <a:r>
              <a:rPr lang="sr-Latn-CS" sz="2000" dirty="0" smtClean="0"/>
              <a:t>Čuvaćemo naše reke </a:t>
            </a:r>
          </a:p>
          <a:p>
            <a:pPr>
              <a:buNone/>
            </a:pPr>
            <a:endParaRPr lang="sr-Latn-CS" sz="2000" dirty="0" smtClean="0"/>
          </a:p>
          <a:p>
            <a:pPr>
              <a:buNone/>
            </a:pPr>
            <a:endParaRPr lang="sr-Latn-CS" dirty="0" smtClean="0"/>
          </a:p>
          <a:p>
            <a:pPr>
              <a:buNone/>
            </a:pPr>
            <a:endParaRPr lang="sr-Latn-CS" dirty="0" smtClean="0"/>
          </a:p>
        </p:txBody>
      </p:sp>
      <p:pic>
        <p:nvPicPr>
          <p:cNvPr id="4" name="Picture 3" descr="images (11).jpg"/>
          <p:cNvPicPr>
            <a:picLocks noChangeAspect="1"/>
          </p:cNvPicPr>
          <p:nvPr/>
        </p:nvPicPr>
        <p:blipFill>
          <a:blip r:embed="rId2"/>
          <a:stretch>
            <a:fillRect/>
          </a:stretch>
        </p:blipFill>
        <p:spPr>
          <a:xfrm>
            <a:off x="5643570" y="285728"/>
            <a:ext cx="2647950" cy="1724025"/>
          </a:xfrm>
          <a:prstGeom prst="rect">
            <a:avLst/>
          </a:prstGeom>
        </p:spPr>
      </p:pic>
      <p:pic>
        <p:nvPicPr>
          <p:cNvPr id="5" name="Picture 4" descr="images (7).jpg"/>
          <p:cNvPicPr>
            <a:picLocks noChangeAspect="1"/>
          </p:cNvPicPr>
          <p:nvPr/>
        </p:nvPicPr>
        <p:blipFill>
          <a:blip r:embed="rId3"/>
          <a:stretch>
            <a:fillRect/>
          </a:stretch>
        </p:blipFill>
        <p:spPr>
          <a:xfrm>
            <a:off x="3786182" y="928670"/>
            <a:ext cx="1389665" cy="2609858"/>
          </a:xfrm>
          <a:prstGeom prst="rect">
            <a:avLst/>
          </a:prstGeom>
        </p:spPr>
      </p:pic>
      <p:pic>
        <p:nvPicPr>
          <p:cNvPr id="6" name="Picture 5" descr="14255.jpg"/>
          <p:cNvPicPr>
            <a:picLocks noChangeAspect="1"/>
          </p:cNvPicPr>
          <p:nvPr/>
        </p:nvPicPr>
        <p:blipFill>
          <a:blip r:embed="rId4"/>
          <a:stretch>
            <a:fillRect/>
          </a:stretch>
        </p:blipFill>
        <p:spPr>
          <a:xfrm>
            <a:off x="5500694" y="2214554"/>
            <a:ext cx="2652710" cy="1989533"/>
          </a:xfrm>
          <a:prstGeom prst="rect">
            <a:avLst/>
          </a:prstGeom>
        </p:spPr>
      </p:pic>
      <p:pic>
        <p:nvPicPr>
          <p:cNvPr id="8" name="Picture 7" descr="images (10).jpg"/>
          <p:cNvPicPr>
            <a:picLocks noChangeAspect="1"/>
          </p:cNvPicPr>
          <p:nvPr/>
        </p:nvPicPr>
        <p:blipFill>
          <a:blip r:embed="rId5"/>
          <a:stretch>
            <a:fillRect/>
          </a:stretch>
        </p:blipFill>
        <p:spPr>
          <a:xfrm>
            <a:off x="3357554" y="4286256"/>
            <a:ext cx="2143140" cy="2020356"/>
          </a:xfrm>
          <a:prstGeom prst="rect">
            <a:avLst/>
          </a:prstGeom>
        </p:spPr>
      </p:pic>
      <p:pic>
        <p:nvPicPr>
          <p:cNvPr id="9" name="Picture 8" descr="images (9).jpg"/>
          <p:cNvPicPr>
            <a:picLocks noChangeAspect="1"/>
          </p:cNvPicPr>
          <p:nvPr/>
        </p:nvPicPr>
        <p:blipFill>
          <a:blip r:embed="rId6"/>
          <a:stretch>
            <a:fillRect/>
          </a:stretch>
        </p:blipFill>
        <p:spPr>
          <a:xfrm>
            <a:off x="6286512" y="4857760"/>
            <a:ext cx="2476500" cy="184785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000" fill="hold"/>
                                        <p:tgtEl>
                                          <p:spTgt spid="5"/>
                                        </p:tgtEl>
                                        <p:attrNameLst>
                                          <p:attrName>ppt_x</p:attrName>
                                        </p:attrNameLst>
                                      </p:cBhvr>
                                      <p:tavLst>
                                        <p:tav tm="0">
                                          <p:val>
                                            <p:strVal val="#ppt_x"/>
                                          </p:val>
                                        </p:tav>
                                        <p:tav tm="100000">
                                          <p:val>
                                            <p:strVal val="#ppt_x"/>
                                          </p:val>
                                        </p:tav>
                                      </p:tavLst>
                                    </p:anim>
                                    <p:anim calcmode="lin" valueType="num">
                                      <p:cBhvr additive="base">
                                        <p:cTn id="3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2000" fill="hold"/>
                                        <p:tgtEl>
                                          <p:spTgt spid="6"/>
                                        </p:tgtEl>
                                        <p:attrNameLst>
                                          <p:attrName>ppt_x</p:attrName>
                                        </p:attrNameLst>
                                      </p:cBhvr>
                                      <p:tavLst>
                                        <p:tav tm="0">
                                          <p:val>
                                            <p:strVal val="#ppt_x"/>
                                          </p:val>
                                        </p:tav>
                                        <p:tav tm="100000">
                                          <p:val>
                                            <p:strVal val="#ppt_x"/>
                                          </p:val>
                                        </p:tav>
                                      </p:tavLst>
                                    </p:anim>
                                    <p:anim calcmode="lin" valueType="num">
                                      <p:cBhvr additive="base">
                                        <p:cTn id="4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2000" fill="hold"/>
                                        <p:tgtEl>
                                          <p:spTgt spid="8"/>
                                        </p:tgtEl>
                                        <p:attrNameLst>
                                          <p:attrName>ppt_x</p:attrName>
                                        </p:attrNameLst>
                                      </p:cBhvr>
                                      <p:tavLst>
                                        <p:tav tm="0">
                                          <p:val>
                                            <p:strVal val="#ppt_x"/>
                                          </p:val>
                                        </p:tav>
                                        <p:tav tm="100000">
                                          <p:val>
                                            <p:strVal val="#ppt_x"/>
                                          </p:val>
                                        </p:tav>
                                      </p:tavLst>
                                    </p:anim>
                                    <p:anim calcmode="lin" valueType="num">
                                      <p:cBhvr additive="base">
                                        <p:cTn id="5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65"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2000" fill="hold"/>
                                        <p:tgtEl>
                                          <p:spTgt spid="9"/>
                                        </p:tgtEl>
                                        <p:attrNameLst>
                                          <p:attrName>ppt_x</p:attrName>
                                        </p:attrNameLst>
                                      </p:cBhvr>
                                      <p:tavLst>
                                        <p:tav tm="0">
                                          <p:val>
                                            <p:strVal val="#ppt_x"/>
                                          </p:val>
                                        </p:tav>
                                        <p:tav tm="100000">
                                          <p:val>
                                            <p:strVal val="#ppt_x"/>
                                          </p:val>
                                        </p:tav>
                                      </p:tavLst>
                                    </p:anim>
                                    <p:anim calcmode="lin" valueType="num">
                                      <p:cBhvr additive="base">
                                        <p:cTn id="7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1285860"/>
            <a:ext cx="3471858" cy="4873752"/>
          </a:xfrm>
        </p:spPr>
        <p:txBody>
          <a:bodyPr>
            <a:normAutofit lnSpcReduction="10000"/>
          </a:bodyPr>
          <a:lstStyle/>
          <a:p>
            <a:pPr>
              <a:buNone/>
            </a:pPr>
            <a:r>
              <a:rPr lang="sr-Latn-CS" sz="2000" dirty="0" smtClean="0"/>
              <a:t>Bacaćemo otpad u korpu za otpadke</a:t>
            </a:r>
          </a:p>
          <a:p>
            <a:pPr>
              <a:buNone/>
            </a:pPr>
            <a:endParaRPr lang="sr-Latn-CS" sz="2000" dirty="0" smtClean="0"/>
          </a:p>
          <a:p>
            <a:pPr>
              <a:buNone/>
            </a:pPr>
            <a:r>
              <a:rPr lang="sr-Latn-CS" sz="2000" dirty="0" smtClean="0"/>
              <a:t>Čuvaćemo </a:t>
            </a:r>
            <a:r>
              <a:rPr lang="sr-Latn-CS" sz="2000" dirty="0" smtClean="0"/>
              <a:t>okolinu</a:t>
            </a:r>
          </a:p>
          <a:p>
            <a:pPr>
              <a:buNone/>
            </a:pPr>
            <a:endParaRPr lang="sr-Latn-CS" sz="2000" dirty="0" smtClean="0"/>
          </a:p>
          <a:p>
            <a:pPr>
              <a:buNone/>
            </a:pPr>
            <a:r>
              <a:rPr lang="sr-Latn-CS" sz="2000" dirty="0" smtClean="0"/>
              <a:t>Otvaraćemo nacionalne parkove kako bi smo zaštitili ugrožene vrste</a:t>
            </a:r>
          </a:p>
          <a:p>
            <a:pPr>
              <a:buNone/>
            </a:pPr>
            <a:endParaRPr lang="sr-Latn-CS" sz="2000" dirty="0" smtClean="0"/>
          </a:p>
          <a:p>
            <a:pPr>
              <a:buNone/>
            </a:pPr>
            <a:r>
              <a:rPr lang="sr-Latn-CS" sz="2000" dirty="0" smtClean="0"/>
              <a:t>Vodićemo računa o nuklearnim elektranama</a:t>
            </a:r>
            <a:endParaRPr lang="sr-Latn-CS" sz="2000" dirty="0" smtClean="0"/>
          </a:p>
          <a:p>
            <a:pPr>
              <a:buNone/>
            </a:pPr>
            <a:endParaRPr lang="sr-Latn-CS" sz="2000" dirty="0" smtClean="0"/>
          </a:p>
          <a:p>
            <a:pPr>
              <a:buNone/>
            </a:pPr>
            <a:r>
              <a:rPr lang="sr-Latn-CS" sz="2000" dirty="0" smtClean="0"/>
              <a:t>I tudićemo se da svaki naš slobodan trenutak provedemo u prirodi</a:t>
            </a:r>
          </a:p>
          <a:p>
            <a:endParaRPr lang="en-US" dirty="0"/>
          </a:p>
        </p:txBody>
      </p:sp>
      <p:pic>
        <p:nvPicPr>
          <p:cNvPr id="4" name="Picture 3" descr="images (6).jpg"/>
          <p:cNvPicPr>
            <a:picLocks noChangeAspect="1"/>
          </p:cNvPicPr>
          <p:nvPr/>
        </p:nvPicPr>
        <p:blipFill>
          <a:blip r:embed="rId2"/>
          <a:stretch>
            <a:fillRect/>
          </a:stretch>
        </p:blipFill>
        <p:spPr>
          <a:xfrm>
            <a:off x="7072330" y="0"/>
            <a:ext cx="1524000" cy="2162175"/>
          </a:xfrm>
          <a:prstGeom prst="rect">
            <a:avLst/>
          </a:prstGeom>
        </p:spPr>
      </p:pic>
      <p:pic>
        <p:nvPicPr>
          <p:cNvPr id="5" name="Picture 4" descr="images (8).jpg"/>
          <p:cNvPicPr>
            <a:picLocks noChangeAspect="1"/>
          </p:cNvPicPr>
          <p:nvPr/>
        </p:nvPicPr>
        <p:blipFill>
          <a:blip r:embed="rId3"/>
          <a:stretch>
            <a:fillRect/>
          </a:stretch>
        </p:blipFill>
        <p:spPr>
          <a:xfrm>
            <a:off x="6715109" y="2285992"/>
            <a:ext cx="2428891" cy="1979083"/>
          </a:xfrm>
          <a:prstGeom prst="rect">
            <a:avLst/>
          </a:prstGeom>
        </p:spPr>
      </p:pic>
      <p:pic>
        <p:nvPicPr>
          <p:cNvPr id="6" name="Picture 5" descr="fields_7.jpg"/>
          <p:cNvPicPr>
            <a:picLocks noChangeAspect="1"/>
          </p:cNvPicPr>
          <p:nvPr/>
        </p:nvPicPr>
        <p:blipFill>
          <a:blip r:embed="rId4" cstate="print"/>
          <a:stretch>
            <a:fillRect/>
          </a:stretch>
        </p:blipFill>
        <p:spPr>
          <a:xfrm>
            <a:off x="4071934" y="1214422"/>
            <a:ext cx="2428892" cy="1816925"/>
          </a:xfrm>
          <a:prstGeom prst="rect">
            <a:avLst/>
          </a:prstGeom>
        </p:spPr>
      </p:pic>
      <p:pic>
        <p:nvPicPr>
          <p:cNvPr id="7" name="Picture 6" descr="images (5).jpg"/>
          <p:cNvPicPr>
            <a:picLocks noChangeAspect="1"/>
          </p:cNvPicPr>
          <p:nvPr/>
        </p:nvPicPr>
        <p:blipFill>
          <a:blip r:embed="rId5"/>
          <a:stretch>
            <a:fillRect/>
          </a:stretch>
        </p:blipFill>
        <p:spPr>
          <a:xfrm>
            <a:off x="3929058" y="3357562"/>
            <a:ext cx="2533650" cy="1800225"/>
          </a:xfrm>
          <a:prstGeom prst="rect">
            <a:avLst/>
          </a:prstGeom>
        </p:spPr>
      </p:pic>
      <p:pic>
        <p:nvPicPr>
          <p:cNvPr id="8" name="Picture 7" descr="fields_5.jpg"/>
          <p:cNvPicPr>
            <a:picLocks noChangeAspect="1"/>
          </p:cNvPicPr>
          <p:nvPr/>
        </p:nvPicPr>
        <p:blipFill>
          <a:blip r:embed="rId6" cstate="print"/>
          <a:stretch>
            <a:fillRect/>
          </a:stretch>
        </p:blipFill>
        <p:spPr>
          <a:xfrm>
            <a:off x="6649196" y="4643446"/>
            <a:ext cx="2494804" cy="1995843"/>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65"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156793">
            <a:off x="694499" y="2615212"/>
            <a:ext cx="7467600" cy="1143000"/>
          </a:xfrm>
        </p:spPr>
        <p:txBody>
          <a:bodyPr anchor="ctr" anchorCtr="0">
            <a:noAutofit/>
          </a:bodyPr>
          <a:lstStyle/>
          <a:p>
            <a:pPr algn="ctr"/>
            <a:r>
              <a:rPr lang="sr-Latn-CS" sz="5400" dirty="0" smtClean="0">
                <a:solidFill>
                  <a:srgbClr val="2E8E53"/>
                </a:solidFill>
              </a:rPr>
              <a:t>Zato što je priroda dala čoveku jedan jezik, ali dva uva da bi dva puta više slušao nego pričao</a:t>
            </a:r>
            <a:endParaRPr lang="en-US" sz="5400" dirty="0">
              <a:solidFill>
                <a:srgbClr val="2E8E53"/>
              </a:solidFill>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85786" y="2857496"/>
            <a:ext cx="7467600" cy="685792"/>
          </a:xfrm>
        </p:spPr>
        <p:txBody>
          <a:bodyPr/>
          <a:lstStyle/>
          <a:p>
            <a:pPr>
              <a:buNone/>
            </a:pPr>
            <a:r>
              <a:rPr lang="sr-Latn-CS" dirty="0" smtClean="0"/>
              <a:t>-Sara Antić                                  -Tamara Đorić</a:t>
            </a:r>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algn="l" rotWithShape="0">
              <a:srgbClr val="27BB2E">
                <a:alpha val="40000"/>
              </a:srgbClr>
            </a:outerShdw>
          </a:effectLst>
        </p:spPr>
        <p:txBody>
          <a:bodyPr anchor="ctr" anchorCtr="1">
            <a:normAutofit/>
          </a:bodyPr>
          <a:lstStyle/>
          <a:p>
            <a:r>
              <a:rPr lang="sr-Latn-CS" sz="4800" dirty="0" smtClean="0">
                <a:solidFill>
                  <a:srgbClr val="459D60"/>
                </a:solidFill>
              </a:rPr>
              <a:t>grad</a:t>
            </a:r>
            <a:endParaRPr lang="en-US" sz="4800" dirty="0">
              <a:solidFill>
                <a:srgbClr val="459D60"/>
              </a:solidFill>
            </a:endParaRPr>
          </a:p>
        </p:txBody>
      </p:sp>
      <p:sp>
        <p:nvSpPr>
          <p:cNvPr id="3" name="Content Placeholder 2"/>
          <p:cNvSpPr>
            <a:spLocks noGrp="1"/>
          </p:cNvSpPr>
          <p:nvPr>
            <p:ph sz="quarter" idx="1"/>
          </p:nvPr>
        </p:nvSpPr>
        <p:spPr>
          <a:xfrm>
            <a:off x="428596" y="1857364"/>
            <a:ext cx="3686172" cy="3257560"/>
          </a:xfrm>
        </p:spPr>
        <p:txBody>
          <a:bodyPr>
            <a:normAutofit/>
          </a:bodyPr>
          <a:lstStyle/>
          <a:p>
            <a:r>
              <a:rPr lang="sr-Latn-CS" sz="1800" dirty="0" smtClean="0"/>
              <a:t>Gradovi su dosta zagađena mesta</a:t>
            </a:r>
            <a:r>
              <a:rPr lang="en-US" sz="1800" dirty="0" smtClean="0"/>
              <a:t> pre</a:t>
            </a:r>
            <a:r>
              <a:rPr lang="sr-Latn-CS" sz="1800" dirty="0" smtClean="0"/>
              <a:t> svega zbog urbanizacije, zbog izbuvnih gasova automobila, zbog zagađenog vazduha, postoje dosta fabrika koje takođe zagadjuju vazduh i okolinu svojim otpadom, velika je buka u gradovima, gradovi su dosta osvetljeni...</a:t>
            </a:r>
          </a:p>
          <a:p>
            <a:pPr>
              <a:buNone/>
            </a:pPr>
            <a:r>
              <a:rPr lang="sr-Latn-CS" sz="1800" dirty="0" smtClean="0"/>
              <a:t>    </a:t>
            </a:r>
          </a:p>
        </p:txBody>
      </p:sp>
      <p:pic>
        <p:nvPicPr>
          <p:cNvPr id="4" name="Picture 3" descr="beograd-gradovi-towns-pozadine.jpg"/>
          <p:cNvPicPr>
            <a:picLocks noChangeAspect="1"/>
          </p:cNvPicPr>
          <p:nvPr/>
        </p:nvPicPr>
        <p:blipFill>
          <a:blip r:embed="rId3"/>
          <a:stretch>
            <a:fillRect/>
          </a:stretch>
        </p:blipFill>
        <p:spPr>
          <a:xfrm>
            <a:off x="4357686" y="1928802"/>
            <a:ext cx="3995326" cy="3929090"/>
          </a:xfrm>
          <a:prstGeom prst="foldedCorner">
            <a:avLst/>
          </a:prstGeom>
          <a:ln>
            <a:noFill/>
          </a:ln>
          <a:effectLst>
            <a:softEdge rad="112500"/>
          </a:effectLst>
          <a:scene3d>
            <a:camera prst="obliqueTopRight"/>
            <a:lightRig rig="threePt" dir="t"/>
          </a:scene3d>
        </p:spPr>
      </p:pic>
    </p:spTree>
    <p:custDataLst>
      <p:tags r:id="rId1"/>
    </p:custData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ffectLst>
            <a:outerShdw blurRad="50800" dist="50800" dir="5400000" algn="ctr" rotWithShape="0">
              <a:srgbClr val="57C97A"/>
            </a:outerShdw>
          </a:effectLst>
        </p:spPr>
        <p:txBody>
          <a:bodyPr anchor="ctr" anchorCtr="0"/>
          <a:lstStyle/>
          <a:p>
            <a:pPr algn="ctr"/>
            <a:r>
              <a:rPr lang="sr-Latn-CS" i="1" dirty="0" smtClean="0">
                <a:solidFill>
                  <a:srgbClr val="34A256"/>
                </a:solidFill>
                <a:latin typeface="Times New Roman" pitchFamily="18" charset="0"/>
                <a:cs typeface="Times New Roman" pitchFamily="18" charset="0"/>
              </a:rPr>
              <a:t>*Izduvni gasovi</a:t>
            </a:r>
            <a:endParaRPr lang="en-US" i="1" dirty="0">
              <a:solidFill>
                <a:srgbClr val="34A256"/>
              </a:solidFill>
              <a:latin typeface="Times New Roman" pitchFamily="18" charset="0"/>
              <a:cs typeface="Times New Roman" pitchFamily="18" charset="0"/>
            </a:endParaRPr>
          </a:p>
        </p:txBody>
      </p:sp>
      <p:sp>
        <p:nvSpPr>
          <p:cNvPr id="5" name="Content Placeholder 4"/>
          <p:cNvSpPr>
            <a:spLocks noGrp="1"/>
          </p:cNvSpPr>
          <p:nvPr>
            <p:ph sz="quarter" idx="1"/>
          </p:nvPr>
        </p:nvSpPr>
        <p:spPr/>
        <p:txBody>
          <a:bodyPr>
            <a:normAutofit/>
          </a:bodyPr>
          <a:lstStyle/>
          <a:p>
            <a:r>
              <a:rPr lang="sr-Latn-CS" sz="1800" dirty="0" smtClean="0"/>
              <a:t>Većina ljudi nije u dovoljnoj meri  svesna opasnosnosti  po zdravlje iz izduvnih gasova. Prema proceni u tim izduvnim gasovima postoje sledeći gasovi:</a:t>
            </a:r>
          </a:p>
          <a:p>
            <a:pPr>
              <a:buNone/>
            </a:pPr>
            <a:r>
              <a:rPr lang="sr-Latn-CS" sz="1800" dirty="0" smtClean="0"/>
              <a:t>  CO2 - ugljen-dioksid</a:t>
            </a:r>
          </a:p>
          <a:p>
            <a:pPr>
              <a:buNone/>
            </a:pPr>
            <a:r>
              <a:rPr lang="sr-Latn-CS" sz="1800" dirty="0" smtClean="0"/>
              <a:t>  CO - ugljen-monoksid</a:t>
            </a:r>
          </a:p>
          <a:p>
            <a:pPr>
              <a:buNone/>
            </a:pPr>
            <a:r>
              <a:rPr lang="sr-Latn-CS" sz="1800" dirty="0" smtClean="0"/>
              <a:t>  HC - ugljovodonici</a:t>
            </a:r>
          </a:p>
          <a:p>
            <a:pPr>
              <a:buNone/>
            </a:pPr>
            <a:r>
              <a:rPr lang="sr-Latn-CS" sz="1800" dirty="0" smtClean="0"/>
              <a:t>  O2 - kiseonik</a:t>
            </a:r>
          </a:p>
          <a:p>
            <a:pPr>
              <a:buNone/>
            </a:pPr>
            <a:r>
              <a:rPr lang="sr-Latn-CS" sz="1800" dirty="0" smtClean="0"/>
              <a:t>  NOx – oksidi azota</a:t>
            </a:r>
          </a:p>
          <a:p>
            <a:pPr>
              <a:buNone/>
            </a:pPr>
            <a:endParaRPr lang="sr-Latn-CS" sz="1800" dirty="0" smtClean="0"/>
          </a:p>
          <a:p>
            <a:pPr>
              <a:buNone/>
            </a:pPr>
            <a:r>
              <a:rPr lang="sr-Latn-CS" sz="1800" dirty="0" smtClean="0"/>
              <a:t>  </a:t>
            </a:r>
            <a:endParaRPr lang="en-US" sz="1800" dirty="0"/>
          </a:p>
        </p:txBody>
      </p:sp>
      <p:pic>
        <p:nvPicPr>
          <p:cNvPr id="7" name="Content Placeholder 6" descr="95253263546e7b7127f6f6717781631_extreme.jpg"/>
          <p:cNvPicPr>
            <a:picLocks noGrp="1" noChangeAspect="1"/>
          </p:cNvPicPr>
          <p:nvPr>
            <p:ph sz="quarter" idx="2"/>
          </p:nvPr>
        </p:nvPicPr>
        <p:blipFill>
          <a:blip r:embed="rId3"/>
          <a:stretch>
            <a:fillRect/>
          </a:stretch>
        </p:blipFill>
        <p:spPr>
          <a:xfrm>
            <a:off x="4286248" y="1643050"/>
            <a:ext cx="4445030" cy="3643338"/>
          </a:xfrm>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strVal val="#ppt_w*2.5"/>
                                          </p:val>
                                        </p:tav>
                                        <p:tav tm="100000">
                                          <p:val>
                                            <p:strVal val="#ppt_w"/>
                                          </p:val>
                                        </p:tav>
                                      </p:tavLst>
                                    </p:anim>
                                    <p:anim calcmode="lin" valueType="num">
                                      <p:cBhvr>
                                        <p:cTn id="13" dur="500" fill="hold"/>
                                        <p:tgtEl>
                                          <p:spTgt spid="5">
                                            <p:txEl>
                                              <p:pRg st="0" end="0"/>
                                            </p:txEl>
                                          </p:spTgt>
                                        </p:tgtEl>
                                        <p:attrNameLst>
                                          <p:attrName>ppt_h</p:attrName>
                                        </p:attrNameLst>
                                      </p:cBhvr>
                                      <p:tavLst>
                                        <p:tav tm="0">
                                          <p:val>
                                            <p:strVal val="#ppt_h*0.01"/>
                                          </p:val>
                                        </p:tav>
                                        <p:tav tm="100000">
                                          <p:val>
                                            <p:strVal val="#ppt_h"/>
                                          </p:val>
                                        </p:tav>
                                      </p:tavLst>
                                    </p:anim>
                                    <p:anim calcmode="lin" valueType="num">
                                      <p:cBhvr>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h+1"/>
                                          </p:val>
                                        </p:tav>
                                        <p:tav tm="100000">
                                          <p:val>
                                            <p:strVal val="#ppt_y"/>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8" presetClass="entr" presetSubtype="0" accel="10000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strVal val="#ppt_w*2.5"/>
                                          </p:val>
                                        </p:tav>
                                        <p:tav tm="100000">
                                          <p:val>
                                            <p:strVal val="#ppt_w"/>
                                          </p:val>
                                        </p:tav>
                                      </p:tavLst>
                                    </p:anim>
                                    <p:anim calcmode="lin" valueType="num">
                                      <p:cBhvr>
                                        <p:cTn id="22" dur="500" fill="hold"/>
                                        <p:tgtEl>
                                          <p:spTgt spid="5">
                                            <p:txEl>
                                              <p:pRg st="1" end="1"/>
                                            </p:txEl>
                                          </p:spTgt>
                                        </p:tgtEl>
                                        <p:attrNameLst>
                                          <p:attrName>ppt_h</p:attrName>
                                        </p:attrNameLst>
                                      </p:cBhvr>
                                      <p:tavLst>
                                        <p:tav tm="0">
                                          <p:val>
                                            <p:strVal val="#ppt_h*0.01"/>
                                          </p:val>
                                        </p:tav>
                                        <p:tav tm="100000">
                                          <p:val>
                                            <p:strVal val="#ppt_h"/>
                                          </p:val>
                                        </p:tav>
                                      </p:tavLst>
                                    </p:anim>
                                    <p:anim calcmode="lin" valueType="num">
                                      <p:cBhvr>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1" end="1"/>
                                            </p:txEl>
                                          </p:spTgt>
                                        </p:tgtEl>
                                        <p:attrNameLst>
                                          <p:attrName>ppt_y</p:attrName>
                                        </p:attrNameLst>
                                      </p:cBhvr>
                                      <p:tavLst>
                                        <p:tav tm="0">
                                          <p:val>
                                            <p:strVal val="#ppt_h+1"/>
                                          </p:val>
                                        </p:tav>
                                        <p:tav tm="100000">
                                          <p:val>
                                            <p:strVal val="#ppt_y"/>
                                          </p:val>
                                        </p:tav>
                                      </p:tavLst>
                                    </p:anim>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500" fill="hold"/>
                                        <p:tgtEl>
                                          <p:spTgt spid="5">
                                            <p:txEl>
                                              <p:pRg st="2" end="2"/>
                                            </p:txEl>
                                          </p:spTgt>
                                        </p:tgtEl>
                                        <p:attrNameLst>
                                          <p:attrName>ppt_w</p:attrName>
                                        </p:attrNameLst>
                                      </p:cBhvr>
                                      <p:tavLst>
                                        <p:tav tm="0">
                                          <p:val>
                                            <p:strVal val="#ppt_w*2.5"/>
                                          </p:val>
                                        </p:tav>
                                        <p:tav tm="100000">
                                          <p:val>
                                            <p:strVal val="#ppt_w"/>
                                          </p:val>
                                        </p:tav>
                                      </p:tavLst>
                                    </p:anim>
                                    <p:anim calcmode="lin" valueType="num">
                                      <p:cBhvr>
                                        <p:cTn id="31" dur="500" fill="hold"/>
                                        <p:tgtEl>
                                          <p:spTgt spid="5">
                                            <p:txEl>
                                              <p:pRg st="2" end="2"/>
                                            </p:txEl>
                                          </p:spTgt>
                                        </p:tgtEl>
                                        <p:attrNameLst>
                                          <p:attrName>ppt_h</p:attrName>
                                        </p:attrNameLst>
                                      </p:cBhvr>
                                      <p:tavLst>
                                        <p:tav tm="0">
                                          <p:val>
                                            <p:strVal val="#ppt_h*0.01"/>
                                          </p:val>
                                        </p:tav>
                                        <p:tav tm="100000">
                                          <p:val>
                                            <p:strVal val="#ppt_h"/>
                                          </p:val>
                                        </p:tav>
                                      </p:tavLst>
                                    </p:anim>
                                    <p:anim calcmode="lin" valueType="num">
                                      <p:cBhvr>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2" end="2"/>
                                            </p:txEl>
                                          </p:spTgt>
                                        </p:tgtEl>
                                        <p:attrNameLst>
                                          <p:attrName>ppt_y</p:attrName>
                                        </p:attrNameLst>
                                      </p:cBhvr>
                                      <p:tavLst>
                                        <p:tav tm="0">
                                          <p:val>
                                            <p:strVal val="#ppt_h+1"/>
                                          </p:val>
                                        </p:tav>
                                        <p:tav tm="100000">
                                          <p:val>
                                            <p:strVal val="#ppt_y"/>
                                          </p:val>
                                        </p:tav>
                                      </p:tavLst>
                                    </p:anim>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500" fill="hold"/>
                                        <p:tgtEl>
                                          <p:spTgt spid="5">
                                            <p:txEl>
                                              <p:pRg st="3" end="3"/>
                                            </p:txEl>
                                          </p:spTgt>
                                        </p:tgtEl>
                                        <p:attrNameLst>
                                          <p:attrName>ppt_w</p:attrName>
                                        </p:attrNameLst>
                                      </p:cBhvr>
                                      <p:tavLst>
                                        <p:tav tm="0">
                                          <p:val>
                                            <p:strVal val="#ppt_w*2.5"/>
                                          </p:val>
                                        </p:tav>
                                        <p:tav tm="100000">
                                          <p:val>
                                            <p:strVal val="#ppt_w"/>
                                          </p:val>
                                        </p:tav>
                                      </p:tavLst>
                                    </p:anim>
                                    <p:anim calcmode="lin" valueType="num">
                                      <p:cBhvr>
                                        <p:cTn id="40" dur="500" fill="hold"/>
                                        <p:tgtEl>
                                          <p:spTgt spid="5">
                                            <p:txEl>
                                              <p:pRg st="3" end="3"/>
                                            </p:txEl>
                                          </p:spTgt>
                                        </p:tgtEl>
                                        <p:attrNameLst>
                                          <p:attrName>ppt_h</p:attrName>
                                        </p:attrNameLst>
                                      </p:cBhvr>
                                      <p:tavLst>
                                        <p:tav tm="0">
                                          <p:val>
                                            <p:strVal val="#ppt_h*0.01"/>
                                          </p:val>
                                        </p:tav>
                                        <p:tav tm="100000">
                                          <p:val>
                                            <p:strVal val="#ppt_h"/>
                                          </p:val>
                                        </p:tav>
                                      </p:tavLst>
                                    </p:anim>
                                    <p:anim calcmode="lin" valueType="num">
                                      <p:cBhvr>
                                        <p:cTn id="4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5">
                                            <p:txEl>
                                              <p:pRg st="3" end="3"/>
                                            </p:txEl>
                                          </p:spTgt>
                                        </p:tgtEl>
                                        <p:attrNameLst>
                                          <p:attrName>ppt_y</p:attrName>
                                        </p:attrNameLst>
                                      </p:cBhvr>
                                      <p:tavLst>
                                        <p:tav tm="0">
                                          <p:val>
                                            <p:strVal val="#ppt_h+1"/>
                                          </p:val>
                                        </p:tav>
                                        <p:tav tm="100000">
                                          <p:val>
                                            <p:strVal val="#ppt_y"/>
                                          </p:val>
                                        </p:tav>
                                      </p:tavLst>
                                    </p:anim>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 calcmode="lin" valueType="num">
                                      <p:cBhvr>
                                        <p:cTn id="48" dur="500" fill="hold"/>
                                        <p:tgtEl>
                                          <p:spTgt spid="5">
                                            <p:txEl>
                                              <p:pRg st="4" end="4"/>
                                            </p:txEl>
                                          </p:spTgt>
                                        </p:tgtEl>
                                        <p:attrNameLst>
                                          <p:attrName>ppt_w</p:attrName>
                                        </p:attrNameLst>
                                      </p:cBhvr>
                                      <p:tavLst>
                                        <p:tav tm="0">
                                          <p:val>
                                            <p:strVal val="#ppt_w*2.5"/>
                                          </p:val>
                                        </p:tav>
                                        <p:tav tm="100000">
                                          <p:val>
                                            <p:strVal val="#ppt_w"/>
                                          </p:val>
                                        </p:tav>
                                      </p:tavLst>
                                    </p:anim>
                                    <p:anim calcmode="lin" valueType="num">
                                      <p:cBhvr>
                                        <p:cTn id="49" dur="500" fill="hold"/>
                                        <p:tgtEl>
                                          <p:spTgt spid="5">
                                            <p:txEl>
                                              <p:pRg st="4" end="4"/>
                                            </p:txEl>
                                          </p:spTgt>
                                        </p:tgtEl>
                                        <p:attrNameLst>
                                          <p:attrName>ppt_h</p:attrName>
                                        </p:attrNameLst>
                                      </p:cBhvr>
                                      <p:tavLst>
                                        <p:tav tm="0">
                                          <p:val>
                                            <p:strVal val="#ppt_h*0.01"/>
                                          </p:val>
                                        </p:tav>
                                        <p:tav tm="100000">
                                          <p:val>
                                            <p:strVal val="#ppt_h"/>
                                          </p:val>
                                        </p:tav>
                                      </p:tavLst>
                                    </p:anim>
                                    <p:anim calcmode="lin" valueType="num">
                                      <p:cBhvr>
                                        <p:cTn id="5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4" end="4"/>
                                            </p:txEl>
                                          </p:spTgt>
                                        </p:tgtEl>
                                        <p:attrNameLst>
                                          <p:attrName>ppt_y</p:attrName>
                                        </p:attrNameLst>
                                      </p:cBhvr>
                                      <p:tavLst>
                                        <p:tav tm="0">
                                          <p:val>
                                            <p:strVal val="#ppt_h+1"/>
                                          </p:val>
                                        </p:tav>
                                        <p:tav tm="100000">
                                          <p:val>
                                            <p:strVal val="#ppt_y"/>
                                          </p:val>
                                        </p:tav>
                                      </p:tavLst>
                                    </p:anim>
                                    <p:animEffect transition="in" filter="fade">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calcmode="lin" valueType="num">
                                      <p:cBhvr>
                                        <p:cTn id="57" dur="500" fill="hold"/>
                                        <p:tgtEl>
                                          <p:spTgt spid="5">
                                            <p:txEl>
                                              <p:pRg st="5" end="5"/>
                                            </p:txEl>
                                          </p:spTgt>
                                        </p:tgtEl>
                                        <p:attrNameLst>
                                          <p:attrName>ppt_w</p:attrName>
                                        </p:attrNameLst>
                                      </p:cBhvr>
                                      <p:tavLst>
                                        <p:tav tm="0">
                                          <p:val>
                                            <p:strVal val="#ppt_w*2.5"/>
                                          </p:val>
                                        </p:tav>
                                        <p:tav tm="100000">
                                          <p:val>
                                            <p:strVal val="#ppt_w"/>
                                          </p:val>
                                        </p:tav>
                                      </p:tavLst>
                                    </p:anim>
                                    <p:anim calcmode="lin" valueType="num">
                                      <p:cBhvr>
                                        <p:cTn id="58" dur="500" fill="hold"/>
                                        <p:tgtEl>
                                          <p:spTgt spid="5">
                                            <p:txEl>
                                              <p:pRg st="5" end="5"/>
                                            </p:txEl>
                                          </p:spTgt>
                                        </p:tgtEl>
                                        <p:attrNameLst>
                                          <p:attrName>ppt_h</p:attrName>
                                        </p:attrNameLst>
                                      </p:cBhvr>
                                      <p:tavLst>
                                        <p:tav tm="0">
                                          <p:val>
                                            <p:strVal val="#ppt_h*0.01"/>
                                          </p:val>
                                        </p:tav>
                                        <p:tav tm="100000">
                                          <p:val>
                                            <p:strVal val="#ppt_h"/>
                                          </p:val>
                                        </p:tav>
                                      </p:tavLst>
                                    </p:anim>
                                    <p:anim calcmode="lin" valueType="num">
                                      <p:cBhvr>
                                        <p:cTn id="5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0" dur="500" fill="hold"/>
                                        <p:tgtEl>
                                          <p:spTgt spid="5">
                                            <p:txEl>
                                              <p:pRg st="5" end="5"/>
                                            </p:txEl>
                                          </p:spTgt>
                                        </p:tgtEl>
                                        <p:attrNameLst>
                                          <p:attrName>ppt_y</p:attrName>
                                        </p:attrNameLst>
                                      </p:cBhvr>
                                      <p:tavLst>
                                        <p:tav tm="0">
                                          <p:val>
                                            <p:strVal val="#ppt_h+1"/>
                                          </p:val>
                                        </p:tav>
                                        <p:tav tm="100000">
                                          <p:val>
                                            <p:strVal val="#ppt_y"/>
                                          </p:val>
                                        </p:tav>
                                      </p:tavLst>
                                    </p:anim>
                                    <p:animEffect transition="in" filter="fade">
                                      <p:cBhvr>
                                        <p:cTn id="61" dur="500"/>
                                        <p:tgtEl>
                                          <p:spTgt spid="5">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5">
                                            <p:txEl>
                                              <p:pRg st="7" end="7"/>
                                            </p:txEl>
                                          </p:spTgt>
                                        </p:tgtEl>
                                        <p:attrNameLst>
                                          <p:attrName>style.visibility</p:attrName>
                                        </p:attrNameLst>
                                      </p:cBhvr>
                                      <p:to>
                                        <p:strVal val="visible"/>
                                      </p:to>
                                    </p:set>
                                    <p:anim calcmode="lin" valueType="num">
                                      <p:cBhvr>
                                        <p:cTn id="66" dur="500" fill="hold"/>
                                        <p:tgtEl>
                                          <p:spTgt spid="5">
                                            <p:txEl>
                                              <p:pRg st="7" end="7"/>
                                            </p:txEl>
                                          </p:spTgt>
                                        </p:tgtEl>
                                        <p:attrNameLst>
                                          <p:attrName>ppt_w</p:attrName>
                                        </p:attrNameLst>
                                      </p:cBhvr>
                                      <p:tavLst>
                                        <p:tav tm="0">
                                          <p:val>
                                            <p:strVal val="#ppt_w*2.5"/>
                                          </p:val>
                                        </p:tav>
                                        <p:tav tm="100000">
                                          <p:val>
                                            <p:strVal val="#ppt_w"/>
                                          </p:val>
                                        </p:tav>
                                      </p:tavLst>
                                    </p:anim>
                                    <p:anim calcmode="lin" valueType="num">
                                      <p:cBhvr>
                                        <p:cTn id="67" dur="500" fill="hold"/>
                                        <p:tgtEl>
                                          <p:spTgt spid="5">
                                            <p:txEl>
                                              <p:pRg st="7" end="7"/>
                                            </p:txEl>
                                          </p:spTgt>
                                        </p:tgtEl>
                                        <p:attrNameLst>
                                          <p:attrName>ppt_h</p:attrName>
                                        </p:attrNameLst>
                                      </p:cBhvr>
                                      <p:tavLst>
                                        <p:tav tm="0">
                                          <p:val>
                                            <p:strVal val="#ppt_h*0.01"/>
                                          </p:val>
                                        </p:tav>
                                        <p:tav tm="100000">
                                          <p:val>
                                            <p:strVal val="#ppt_h"/>
                                          </p:val>
                                        </p:tav>
                                      </p:tavLst>
                                    </p:anim>
                                    <p:anim calcmode="lin" valueType="num">
                                      <p:cBhvr>
                                        <p:cTn id="6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5">
                                            <p:txEl>
                                              <p:pRg st="7" end="7"/>
                                            </p:txEl>
                                          </p:spTgt>
                                        </p:tgtEl>
                                        <p:attrNameLst>
                                          <p:attrName>ppt_y</p:attrName>
                                        </p:attrNameLst>
                                      </p:cBhvr>
                                      <p:tavLst>
                                        <p:tav tm="0">
                                          <p:val>
                                            <p:strVal val="#ppt_h+1"/>
                                          </p:val>
                                        </p:tav>
                                        <p:tav tm="100000">
                                          <p:val>
                                            <p:strVal val="#ppt_y"/>
                                          </p:val>
                                        </p:tav>
                                      </p:tavLst>
                                    </p:anim>
                                    <p:animEffect transition="in" filter="fade">
                                      <p:cBhvr>
                                        <p:cTn id="7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chorCtr="0"/>
          <a:lstStyle/>
          <a:p>
            <a:pPr algn="ctr"/>
            <a:r>
              <a:rPr lang="sr-Latn-CS" i="1" dirty="0" smtClean="0">
                <a:solidFill>
                  <a:srgbClr val="329A52"/>
                </a:solidFill>
                <a:latin typeface="Times New Roman" pitchFamily="18" charset="0"/>
                <a:cs typeface="Times New Roman" pitchFamily="18" charset="0"/>
              </a:rPr>
              <a:t>*Fabrike</a:t>
            </a:r>
            <a:endParaRPr lang="en-US" i="1" dirty="0">
              <a:solidFill>
                <a:srgbClr val="329A52"/>
              </a:solidFill>
              <a:latin typeface="Times New Roman" pitchFamily="18" charset="0"/>
              <a:cs typeface="Times New Roman" pitchFamily="18" charset="0"/>
            </a:endParaRPr>
          </a:p>
        </p:txBody>
      </p:sp>
      <p:sp>
        <p:nvSpPr>
          <p:cNvPr id="6" name="Content Placeholder 5"/>
          <p:cNvSpPr>
            <a:spLocks noGrp="1"/>
          </p:cNvSpPr>
          <p:nvPr>
            <p:ph sz="quarter" idx="1"/>
          </p:nvPr>
        </p:nvSpPr>
        <p:spPr>
          <a:xfrm>
            <a:off x="457200" y="1500174"/>
            <a:ext cx="3757610" cy="4572032"/>
          </a:xfrm>
        </p:spPr>
        <p:txBody>
          <a:bodyPr>
            <a:normAutofit/>
          </a:bodyPr>
          <a:lstStyle/>
          <a:p>
            <a:r>
              <a:rPr lang="sr-Latn-CS" sz="1800" dirty="0" smtClean="0"/>
              <a:t>Fabrike dosta zagađuju vazduh i okolinu. Fabike su povezani sa proizvodnjom proizvoda koji zahtevaju korišćenje  više različitih materijala. Hemikalije, toplota i otpad treba da budu uklonjeni iz fabrike. Sve to izlazie iz nekih otvora, dimljaka...i zagađuju sredinu. Fabrike svoj otpad bacaju u reke ili na nekom mestu pored fabrike ne mareći za to da li nekome to ugrožava život. </a:t>
            </a:r>
            <a:endParaRPr lang="en-US" sz="1800" dirty="0"/>
          </a:p>
        </p:txBody>
      </p:sp>
      <p:pic>
        <p:nvPicPr>
          <p:cNvPr id="8" name="Content Placeholder 7" descr="14255.jpg"/>
          <p:cNvPicPr>
            <a:picLocks noGrp="1" noChangeAspect="1"/>
          </p:cNvPicPr>
          <p:nvPr>
            <p:ph sz="quarter" idx="2"/>
          </p:nvPr>
        </p:nvPicPr>
        <p:blipFill>
          <a:blip r:embed="rId3"/>
          <a:stretch>
            <a:fillRect/>
          </a:stretch>
        </p:blipFill>
        <p:spPr>
          <a:xfrm>
            <a:off x="4214810" y="1643050"/>
            <a:ext cx="4557727" cy="4000528"/>
          </a:xfrm>
        </p:spPr>
      </p:pic>
    </p:spTree>
    <p:custDataLst>
      <p:tags r:id="rId1"/>
    </p:custData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sr-Latn-CS" i="1" dirty="0" smtClean="0">
                <a:solidFill>
                  <a:srgbClr val="329A5A"/>
                </a:solidFill>
                <a:latin typeface="Times New Roman" pitchFamily="18" charset="0"/>
                <a:cs typeface="Times New Roman" pitchFamily="18" charset="0"/>
              </a:rPr>
              <a:t>*Buka</a:t>
            </a:r>
            <a:endParaRPr lang="en-US" i="1" dirty="0">
              <a:solidFill>
                <a:srgbClr val="329A5A"/>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85720" y="1142984"/>
            <a:ext cx="3829080" cy="5429288"/>
          </a:xfrm>
        </p:spPr>
        <p:txBody>
          <a:bodyPr>
            <a:normAutofit lnSpcReduction="10000"/>
          </a:bodyPr>
          <a:lstStyle/>
          <a:p>
            <a:r>
              <a:rPr lang="sr-Latn-CS" sz="1800" dirty="0" smtClean="0"/>
              <a:t>Buka je neželjeni zvuk. Buka veća od 40 fonova šteti ljudima i okolini što može dovesti do trajnog oštećenja sluha, povećanje krvnog pritiska, agresije, umora, onemogućava koncentrisanost na neki posao, može dovesti do nervnog rastrojstva, srčanih oboljenja, problema sa varenjem, preranog starenja i u 30% slučajeva skraćuje život stanovnika velikih gradova. Sve što je glasnije od normalnog razgovora je za organizam opterećenje. Najstrašnija posledica buke jeste nesanica.</a:t>
            </a:r>
            <a:endParaRPr lang="en-US" sz="1800" dirty="0" smtClean="0"/>
          </a:p>
          <a:p>
            <a:endParaRPr lang="sr-Latn-CS" sz="1800" dirty="0" smtClean="0"/>
          </a:p>
          <a:p>
            <a:pPr>
              <a:buNone/>
            </a:pPr>
            <a:r>
              <a:rPr lang="sr-Latn-CS" sz="1800" dirty="0" smtClean="0"/>
              <a:t>  </a:t>
            </a:r>
            <a:r>
              <a:rPr lang="sr-Latn-CS" sz="1800" b="1" dirty="0" smtClean="0"/>
              <a:t>*Uzročnici buke:</a:t>
            </a:r>
            <a:endParaRPr lang="en-US" sz="1800" b="1" dirty="0"/>
          </a:p>
        </p:txBody>
      </p:sp>
      <p:pic>
        <p:nvPicPr>
          <p:cNvPr id="5" name="Content Placeholder 4" descr="globus.gif"/>
          <p:cNvPicPr>
            <a:picLocks noGrp="1" noChangeAspect="1"/>
          </p:cNvPicPr>
          <p:nvPr>
            <p:ph sz="quarter" idx="2"/>
          </p:nvPr>
        </p:nvPicPr>
        <p:blipFill>
          <a:blip r:embed="rId3"/>
          <a:stretch>
            <a:fillRect/>
          </a:stretch>
        </p:blipFill>
        <p:spPr>
          <a:xfrm rot="587998">
            <a:off x="4270374" y="1571612"/>
            <a:ext cx="4445029" cy="4071966"/>
          </a:xfrm>
        </p:spPr>
      </p:pic>
    </p:spTree>
    <p:custDataLst>
      <p:tags r:id="rId1"/>
    </p:custData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3">
                                            <p:txEl>
                                              <p:pRg st="0" end="0"/>
                                            </p:txEl>
                                          </p:spTgt>
                                        </p:tgtEl>
                                        <p:attrNameLst>
                                          <p:attrName>ppt_x</p:attrName>
                                        </p:attrNameLst>
                                      </p:cBhvr>
                                    </p:anim>
                                    <p:anim from="0" to="-1.0" calcmode="lin" valueType="num">
                                      <p:cBhvr>
                                        <p:cTn id="14" dur="200" decel="50000" autoRev="1" fill="hold">
                                          <p:stCondLst>
                                            <p:cond delay="600"/>
                                          </p:stCondLst>
                                        </p:cTn>
                                        <p:tgtEl>
                                          <p:spTgt spid="3">
                                            <p:txEl>
                                              <p:pRg st="0" end="0"/>
                                            </p:txEl>
                                          </p:spTgt>
                                        </p:tgtEl>
                                        <p:attrNameLst>
                                          <p:attrName>xshear</p:attrName>
                                        </p:attrNameLst>
                                      </p:cBhvr>
                                    </p:anim>
                                    <p:animScale>
                                      <p:cBhvr>
                                        <p:cTn id="15" dur="200" decel="100000" autoRev="1" fill="hold">
                                          <p:stCondLst>
                                            <p:cond delay="600"/>
                                          </p:stCondLst>
                                        </p:cTn>
                                        <p:tgtEl>
                                          <p:spTgt spid="3">
                                            <p:txEl>
                                              <p:pRg st="0" end="0"/>
                                            </p:txEl>
                                          </p:spTgt>
                                        </p:tgtEl>
                                      </p:cBhvr>
                                      <p:from x="100000" y="100000"/>
                                      <p:to x="80000" y="100000"/>
                                    </p:animScale>
                                    <p:anim by="(#ppt_h/3+#ppt_w*0.1)" calcmode="lin" valueType="num">
                                      <p:cBhvr additive="sum">
                                        <p:cTn id="16"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3">
                                            <p:txEl>
                                              <p:pRg st="2" end="2"/>
                                            </p:txEl>
                                          </p:spTgt>
                                        </p:tgtEl>
                                        <p:attrNameLst>
                                          <p:attrName>ppt_x</p:attrName>
                                        </p:attrNameLst>
                                      </p:cBhvr>
                                    </p:anim>
                                    <p:anim from="0" to="-1.0" calcmode="lin" valueType="num">
                                      <p:cBhvr>
                                        <p:cTn id="22" dur="200" decel="50000" autoRev="1" fill="hold">
                                          <p:stCondLst>
                                            <p:cond delay="600"/>
                                          </p:stCondLst>
                                        </p:cTn>
                                        <p:tgtEl>
                                          <p:spTgt spid="3">
                                            <p:txEl>
                                              <p:pRg st="2" end="2"/>
                                            </p:txEl>
                                          </p:spTgt>
                                        </p:tgtEl>
                                        <p:attrNameLst>
                                          <p:attrName>xshear</p:attrName>
                                        </p:attrNameLst>
                                      </p:cBhvr>
                                    </p:anim>
                                    <p:animScale>
                                      <p:cBhvr>
                                        <p:cTn id="23" dur="200" decel="100000" autoRev="1" fill="hold">
                                          <p:stCondLst>
                                            <p:cond delay="600"/>
                                          </p:stCondLst>
                                        </p:cTn>
                                        <p:tgtEl>
                                          <p:spTgt spid="3">
                                            <p:txEl>
                                              <p:pRg st="2" end="2"/>
                                            </p:txEl>
                                          </p:spTgt>
                                        </p:tgtEl>
                                      </p:cBhvr>
                                      <p:from x="100000" y="100000"/>
                                      <p:to x="80000" y="100000"/>
                                    </p:animScale>
                                    <p:anim by="(#ppt_h/3+#ppt_w*0.1)" calcmode="lin" valueType="num">
                                      <p:cBhvr additive="sum">
                                        <p:cTn id="24"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457200" y="571480"/>
            <a:ext cx="3657600" cy="5600720"/>
          </a:xfrm>
        </p:spPr>
        <p:txBody>
          <a:bodyPr>
            <a:normAutofit lnSpcReduction="10000"/>
          </a:bodyPr>
          <a:lstStyle/>
          <a:p>
            <a:pPr>
              <a:buNone/>
            </a:pPr>
            <a:r>
              <a:rPr lang="sr-Latn-CS" dirty="0" smtClean="0"/>
              <a:t>- Trubenje automobila</a:t>
            </a:r>
          </a:p>
          <a:p>
            <a:pPr>
              <a:buNone/>
            </a:pPr>
            <a:endParaRPr lang="sr-Latn-CS" dirty="0" smtClean="0"/>
          </a:p>
          <a:p>
            <a:pPr>
              <a:buNone/>
            </a:pPr>
            <a:endParaRPr lang="sr-Latn-CS" dirty="0" smtClean="0"/>
          </a:p>
          <a:p>
            <a:pPr>
              <a:buNone/>
            </a:pPr>
            <a:endParaRPr lang="sr-Latn-CS" dirty="0" smtClean="0"/>
          </a:p>
          <a:p>
            <a:pPr>
              <a:buNone/>
            </a:pPr>
            <a:endParaRPr lang="sr-Latn-CS" dirty="0" smtClean="0"/>
          </a:p>
          <a:p>
            <a:pPr>
              <a:buNone/>
            </a:pPr>
            <a:r>
              <a:rPr lang="sr-Latn-CS" dirty="0" smtClean="0"/>
              <a:t>- Galasna muzika</a:t>
            </a:r>
          </a:p>
          <a:p>
            <a:pPr>
              <a:buFontTx/>
              <a:buChar char="-"/>
            </a:pPr>
            <a:endParaRPr lang="sr-Latn-CS" dirty="0" smtClean="0"/>
          </a:p>
          <a:p>
            <a:pPr>
              <a:buNone/>
            </a:pPr>
            <a:endParaRPr lang="sr-Latn-CS" dirty="0" smtClean="0"/>
          </a:p>
          <a:p>
            <a:pPr>
              <a:buNone/>
            </a:pPr>
            <a:endParaRPr lang="sr-Latn-CS" dirty="0" smtClean="0"/>
          </a:p>
          <a:p>
            <a:pPr>
              <a:buNone/>
            </a:pPr>
            <a:endParaRPr lang="sr-Latn-CS" dirty="0" smtClean="0"/>
          </a:p>
          <a:p>
            <a:pPr>
              <a:buNone/>
            </a:pPr>
            <a:r>
              <a:rPr lang="sr-Latn-CS" dirty="0" smtClean="0"/>
              <a:t>- Radio i TV</a:t>
            </a:r>
          </a:p>
          <a:p>
            <a:pPr>
              <a:buNone/>
            </a:pPr>
            <a:endParaRPr lang="sr-Latn-CS" dirty="0" smtClean="0"/>
          </a:p>
          <a:p>
            <a:pPr>
              <a:buNone/>
            </a:pPr>
            <a:r>
              <a:rPr lang="sr-Latn-CS" dirty="0" smtClean="0"/>
              <a:t>itd.</a:t>
            </a:r>
          </a:p>
        </p:txBody>
      </p:sp>
      <p:pic>
        <p:nvPicPr>
          <p:cNvPr id="11" name="Content Placeholder 10" descr="1902B_ocp_w380_h300.jpg"/>
          <p:cNvPicPr>
            <a:picLocks noGrp="1" noChangeAspect="1"/>
          </p:cNvPicPr>
          <p:nvPr>
            <p:ph sz="quarter" idx="2"/>
          </p:nvPr>
        </p:nvPicPr>
        <p:blipFill>
          <a:blip r:embed="rId2"/>
          <a:stretch>
            <a:fillRect/>
          </a:stretch>
        </p:blipFill>
        <p:spPr>
          <a:xfrm rot="601315">
            <a:off x="6357950" y="357166"/>
            <a:ext cx="2143140" cy="1691953"/>
          </a:xfrm>
        </p:spPr>
      </p:pic>
      <p:pic>
        <p:nvPicPr>
          <p:cNvPr id="12" name="Picture 11" descr="slusalice_earphones_shutter.jpg"/>
          <p:cNvPicPr>
            <a:picLocks noChangeAspect="1"/>
          </p:cNvPicPr>
          <p:nvPr/>
        </p:nvPicPr>
        <p:blipFill>
          <a:blip r:embed="rId3"/>
          <a:stretch>
            <a:fillRect/>
          </a:stretch>
        </p:blipFill>
        <p:spPr>
          <a:xfrm rot="20890799">
            <a:off x="4714876" y="2428868"/>
            <a:ext cx="1857387" cy="1309688"/>
          </a:xfrm>
          <a:prstGeom prst="rect">
            <a:avLst/>
          </a:prstGeom>
        </p:spPr>
      </p:pic>
      <p:pic>
        <p:nvPicPr>
          <p:cNvPr id="13" name="Picture 12" descr="radioTV.gif"/>
          <p:cNvPicPr>
            <a:picLocks noChangeAspect="1"/>
          </p:cNvPicPr>
          <p:nvPr/>
        </p:nvPicPr>
        <p:blipFill>
          <a:blip r:embed="rId4"/>
          <a:stretch>
            <a:fillRect/>
          </a:stretch>
        </p:blipFill>
        <p:spPr>
          <a:xfrm rot="508362">
            <a:off x="6072198" y="4214818"/>
            <a:ext cx="2447915" cy="1816004"/>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slide(fromBottom)">
                                      <p:cBhvr>
                                        <p:cTn id="19" dur="500"/>
                                        <p:tgtEl>
                                          <p:spTgt spid="9">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slide(fromBottom)">
                                      <p:cBhvr>
                                        <p:cTn id="42" dur="500"/>
                                        <p:tgtEl>
                                          <p:spTgt spid="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from="(-#ppt_w/2)" to="(#ppt_x)" calcmode="lin" valueType="num">
                                      <p:cBhvr>
                                        <p:cTn id="47" dur="1200" fill="hold">
                                          <p:stCondLst>
                                            <p:cond delay="0"/>
                                          </p:stCondLst>
                                        </p:cTn>
                                        <p:tgtEl>
                                          <p:spTgt spid="13"/>
                                        </p:tgtEl>
                                        <p:attrNameLst>
                                          <p:attrName>ppt_x</p:attrName>
                                        </p:attrNameLst>
                                      </p:cBhvr>
                                    </p:anim>
                                    <p:anim from="0" to="-1.0" calcmode="lin" valueType="num">
                                      <p:cBhvr>
                                        <p:cTn id="48" dur="400" decel="50000" autoRev="1" fill="hold">
                                          <p:stCondLst>
                                            <p:cond delay="1200"/>
                                          </p:stCondLst>
                                        </p:cTn>
                                        <p:tgtEl>
                                          <p:spTgt spid="13"/>
                                        </p:tgtEl>
                                        <p:attrNameLst>
                                          <p:attrName>xshear</p:attrName>
                                        </p:attrNameLst>
                                      </p:cBhvr>
                                    </p:anim>
                                    <p:animScale>
                                      <p:cBhvr>
                                        <p:cTn id="49" dur="400" decel="100000" autoRev="1" fill="hold">
                                          <p:stCondLst>
                                            <p:cond delay="1200"/>
                                          </p:stCondLst>
                                        </p:cTn>
                                        <p:tgtEl>
                                          <p:spTgt spid="13"/>
                                        </p:tgtEl>
                                      </p:cBhvr>
                                      <p:from x="100000" y="100000"/>
                                      <p:to x="80000" y="100000"/>
                                    </p:animScale>
                                    <p:anim by="(#ppt_h/3+#ppt_w*0.1)" calcmode="lin" valueType="num">
                                      <p:cBhvr additive="sum">
                                        <p:cTn id="50" dur="400" decel="100000" autoRev="1" fill="hold">
                                          <p:stCondLst>
                                            <p:cond delay="1200"/>
                                          </p:stCondLst>
                                        </p:cTn>
                                        <p:tgtEl>
                                          <p:spTgt spid="13"/>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xEl>
                                              <p:pRg st="12" end="12"/>
                                            </p:txEl>
                                          </p:spTgt>
                                        </p:tgtEl>
                                        <p:attrNameLst>
                                          <p:attrName>style.visibility</p:attrName>
                                        </p:attrNameLst>
                                      </p:cBhvr>
                                      <p:to>
                                        <p:strVal val="visible"/>
                                      </p:to>
                                    </p:set>
                                    <p:animEffect transition="in" filter="fade">
                                      <p:cBhvr>
                                        <p:cTn id="55" dur="2000"/>
                                        <p:tgtEl>
                                          <p:spTgt spid="9">
                                            <p:txEl>
                                              <p:pRg st="12" end="12"/>
                                            </p:txEl>
                                          </p:spTgt>
                                        </p:tgtEl>
                                      </p:cBhvr>
                                    </p:animEffect>
                                    <p:anim calcmode="lin" valueType="num">
                                      <p:cBhvr>
                                        <p:cTn id="56" dur="2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57" dur="2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sr-Latn-CS" i="1" dirty="0" smtClean="0">
                <a:solidFill>
                  <a:srgbClr val="2D8B51"/>
                </a:solidFill>
                <a:latin typeface="Times New Roman" pitchFamily="18" charset="0"/>
                <a:cs typeface="Times New Roman" pitchFamily="18" charset="0"/>
              </a:rPr>
              <a:t>*Svetlost</a:t>
            </a:r>
            <a:endParaRPr lang="en-US" i="1" dirty="0">
              <a:solidFill>
                <a:srgbClr val="2D8B5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28596" y="2214554"/>
            <a:ext cx="3657600" cy="2757494"/>
          </a:xfrm>
        </p:spPr>
        <p:txBody>
          <a:bodyPr>
            <a:normAutofit/>
          </a:bodyPr>
          <a:lstStyle/>
          <a:p>
            <a:r>
              <a:rPr lang="sr-Latn-CS" sz="1800" dirty="0" smtClean="0"/>
              <a:t>Svetlost dosta razdražuje oči i čini ih umornim. Smenjivanje svetlosti  i mraka umara oči zbog toga što u mraku se zenice šire, a na svetlosti skupljaju pa se time zamaraju očni mišići. Svetlost takođe utiče i na vid čoveka. </a:t>
            </a:r>
            <a:endParaRPr lang="en-US" sz="1800" dirty="0"/>
          </a:p>
        </p:txBody>
      </p:sp>
      <p:pic>
        <p:nvPicPr>
          <p:cNvPr id="5" name="Content Placeholder 4" descr="17770_parisnight_f.jpg"/>
          <p:cNvPicPr>
            <a:picLocks noGrp="1" noChangeAspect="1"/>
          </p:cNvPicPr>
          <p:nvPr>
            <p:ph sz="quarter" idx="2"/>
          </p:nvPr>
        </p:nvPicPr>
        <p:blipFill>
          <a:blip r:embed="rId2"/>
          <a:stretch>
            <a:fillRect/>
          </a:stretch>
        </p:blipFill>
        <p:spPr>
          <a:xfrm rot="330911">
            <a:off x="4270374" y="1714488"/>
            <a:ext cx="4302153" cy="3643338"/>
          </a:xfr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sr-Latn-CS" i="1" dirty="0" smtClean="0">
                <a:solidFill>
                  <a:srgbClr val="309456"/>
                </a:solidFill>
                <a:latin typeface="Times New Roman" pitchFamily="18" charset="0"/>
                <a:cs typeface="Times New Roman" pitchFamily="18" charset="0"/>
              </a:rPr>
              <a:t>*Otpad</a:t>
            </a:r>
            <a:endParaRPr lang="en-US" i="1" dirty="0">
              <a:solidFill>
                <a:srgbClr val="309456"/>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42910" y="1643050"/>
            <a:ext cx="3657600" cy="4572000"/>
          </a:xfrm>
        </p:spPr>
        <p:txBody>
          <a:bodyPr>
            <a:normAutofit/>
          </a:bodyPr>
          <a:lstStyle/>
          <a:p>
            <a:r>
              <a:rPr lang="sr-Latn-CS" sz="1800" dirty="0" smtClean="0"/>
              <a:t>Ljudi nesvesno bacaju otpad gde god stignu, bilo da je to reka, livada, ulica, šuma ... pritom ne mareći šta se sa tim otpadom dalje dešava i koliko će taj jedan papirić naneti štetu okolini. Otpad je veoma opasan pre svega što se uništava prirodu, šteti okolini, zagadjuje je, može dovesti do razvijanja nekih opasnih bakterija, može takođe doći do još većeg širenja neke bolesti ako je visoka temperatura ... </a:t>
            </a:r>
          </a:p>
        </p:txBody>
      </p:sp>
      <p:pic>
        <p:nvPicPr>
          <p:cNvPr id="7" name="Picture 6" descr="images (2).jpg"/>
          <p:cNvPicPr>
            <a:picLocks noChangeAspect="1"/>
          </p:cNvPicPr>
          <p:nvPr/>
        </p:nvPicPr>
        <p:blipFill>
          <a:blip r:embed="rId2"/>
          <a:stretch>
            <a:fillRect/>
          </a:stretch>
        </p:blipFill>
        <p:spPr>
          <a:xfrm>
            <a:off x="5225449" y="1305731"/>
            <a:ext cx="2693504" cy="1900243"/>
          </a:xfrm>
          <a:prstGeom prst="rect">
            <a:avLst/>
          </a:prstGeom>
          <a:ln>
            <a:noFill/>
          </a:ln>
          <a:effectLst>
            <a:softEdge rad="112500"/>
          </a:effectLst>
        </p:spPr>
      </p:pic>
      <p:pic>
        <p:nvPicPr>
          <p:cNvPr id="8" name="Picture 7" descr="opasan-otpad.jpg"/>
          <p:cNvPicPr>
            <a:picLocks noChangeAspect="1"/>
          </p:cNvPicPr>
          <p:nvPr/>
        </p:nvPicPr>
        <p:blipFill>
          <a:blip r:embed="rId3"/>
          <a:stretch>
            <a:fillRect/>
          </a:stretch>
        </p:blipFill>
        <p:spPr>
          <a:xfrm rot="492725">
            <a:off x="5148369" y="3902099"/>
            <a:ext cx="2786082" cy="2268667"/>
          </a:xfrm>
          <a:prstGeom prst="rect">
            <a:avLst/>
          </a:prstGeom>
          <a:ln>
            <a:noFill/>
          </a:ln>
          <a:effectLst>
            <a:softEdge rad="11250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style.rotation</p:attrName>
                                        </p:attrNameLst>
                                      </p:cBhvr>
                                      <p:tavLst>
                                        <p:tav tm="0">
                                          <p:val>
                                            <p:fltVal val="360"/>
                                          </p:val>
                                        </p:tav>
                                        <p:tav tm="100000">
                                          <p:val>
                                            <p:fltVal val="0"/>
                                          </p:val>
                                        </p:tav>
                                      </p:tavLst>
                                    </p:anim>
                                    <p:animEffect transition="in" filter="fade">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style.rotation</p:attrName>
                                        </p:attrNameLst>
                                      </p:cBhvr>
                                      <p:tavLst>
                                        <p:tav tm="0">
                                          <p:val>
                                            <p:fltVal val="360"/>
                                          </p:val>
                                        </p:tav>
                                        <p:tav tm="100000">
                                          <p:val>
                                            <p:fltVal val="0"/>
                                          </p:val>
                                        </p:tav>
                                      </p:tavLst>
                                    </p:anim>
                                    <p:animEffect transition="in" filter="fad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sr-Latn-CS" i="1" dirty="0" smtClean="0">
                <a:solidFill>
                  <a:srgbClr val="2F9154"/>
                </a:solidFill>
                <a:latin typeface="Times New Roman" pitchFamily="18" charset="0"/>
                <a:cs typeface="Times New Roman" pitchFamily="18" charset="0"/>
              </a:rPr>
              <a:t>*Zagađena voda</a:t>
            </a:r>
            <a:endParaRPr lang="en-US" i="1" dirty="0">
              <a:solidFill>
                <a:srgbClr val="2F9154"/>
              </a:solidFill>
              <a:latin typeface="Times New Roman" pitchFamily="18" charset="0"/>
              <a:cs typeface="Times New Roman" pitchFamily="18" charset="0"/>
            </a:endParaRPr>
          </a:p>
        </p:txBody>
      </p:sp>
      <p:sp>
        <p:nvSpPr>
          <p:cNvPr id="5" name="Content Placeholder 4"/>
          <p:cNvSpPr>
            <a:spLocks noGrp="1"/>
          </p:cNvSpPr>
          <p:nvPr>
            <p:ph sz="quarter" idx="1"/>
          </p:nvPr>
        </p:nvSpPr>
        <p:spPr>
          <a:xfrm>
            <a:off x="785786" y="1571612"/>
            <a:ext cx="3614734" cy="4873752"/>
          </a:xfrm>
        </p:spPr>
        <p:txBody>
          <a:bodyPr>
            <a:normAutofit/>
          </a:bodyPr>
          <a:lstStyle/>
          <a:p>
            <a:r>
              <a:rPr lang="sr-Latn-CS" sz="1800" dirty="0" smtClean="0"/>
              <a:t>Najveći zagađivači vode jesu prehrambene i tekstilne fabrike i fabrike metala. Većina tih industrija nema dobre filtere i mere pročišćavanja svojih otpadnih voda, pa nepročišćeni materijal izbacuju direktno u neku reku ili vodovod ili pak potok... Zbog tih otrovnih supstanci nastrada živi svet u vodi, ribe, biljke... Takođe i ljudi bacaju razni otpad u vodu, na primer neki metal ili plastične boce, kese...   </a:t>
            </a:r>
            <a:endParaRPr lang="en-US" sz="1800" dirty="0"/>
          </a:p>
        </p:txBody>
      </p:sp>
      <p:pic>
        <p:nvPicPr>
          <p:cNvPr id="6" name="Picture 5" descr="images (3).jpg"/>
          <p:cNvPicPr>
            <a:picLocks noChangeAspect="1"/>
          </p:cNvPicPr>
          <p:nvPr/>
        </p:nvPicPr>
        <p:blipFill>
          <a:blip r:embed="rId2"/>
          <a:stretch>
            <a:fillRect/>
          </a:stretch>
        </p:blipFill>
        <p:spPr>
          <a:xfrm rot="21239145">
            <a:off x="5016579" y="3980355"/>
            <a:ext cx="2770604"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ZAGAĐENA VODA.jpg"/>
          <p:cNvPicPr>
            <a:picLocks noChangeAspect="1"/>
          </p:cNvPicPr>
          <p:nvPr/>
        </p:nvPicPr>
        <p:blipFill>
          <a:blip r:embed="rId3"/>
          <a:stretch>
            <a:fillRect/>
          </a:stretch>
        </p:blipFill>
        <p:spPr>
          <a:xfrm>
            <a:off x="5286380" y="1500174"/>
            <a:ext cx="2605960" cy="1954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6"/>
</p:tagLst>
</file>

<file path=ppt/tags/tag2.xml><?xml version="1.0" encoding="utf-8"?>
<p:tagLst xmlns:a="http://schemas.openxmlformats.org/drawingml/2006/main" xmlns:r="http://schemas.openxmlformats.org/officeDocument/2006/relationships" xmlns:p="http://schemas.openxmlformats.org/presentationml/2006/main">
  <p:tag name="TIMING" val="|2|1.6|1.2|0.8|0.7|0.7|0.7|0.7"/>
</p:tagLst>
</file>

<file path=ppt/tags/tag3.xml><?xml version="1.0" encoding="utf-8"?>
<p:tagLst xmlns:a="http://schemas.openxmlformats.org/drawingml/2006/main" xmlns:r="http://schemas.openxmlformats.org/officeDocument/2006/relationships" xmlns:p="http://schemas.openxmlformats.org/presentationml/2006/main">
  <p:tag name="TIMING" val="|1|1.7"/>
</p:tagLst>
</file>

<file path=ppt/tags/tag4.xml><?xml version="1.0" encoding="utf-8"?>
<p:tagLst xmlns:a="http://schemas.openxmlformats.org/drawingml/2006/main" xmlns:r="http://schemas.openxmlformats.org/officeDocument/2006/relationships" xmlns:p="http://schemas.openxmlformats.org/presentationml/2006/main">
  <p:tag name="TIMING" val="|0.4|2.6|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817</TotalTime>
  <Words>703</Words>
  <Application>Microsoft Office PowerPoint</Application>
  <PresentationFormat>On-screen Show (4:3)</PresentationFormat>
  <Paragraphs>65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Dan planete zemlje</vt:lpstr>
      <vt:lpstr>grad</vt:lpstr>
      <vt:lpstr>*Izduvni gasovi</vt:lpstr>
      <vt:lpstr>*Fabrike</vt:lpstr>
      <vt:lpstr>*Buka</vt:lpstr>
      <vt:lpstr>Slide 6</vt:lpstr>
      <vt:lpstr>*Svetlost</vt:lpstr>
      <vt:lpstr>*Otpad</vt:lpstr>
      <vt:lpstr>*Zagađena voda</vt:lpstr>
      <vt:lpstr>*Nuklearne elektrane</vt:lpstr>
      <vt:lpstr>*Seča šuma</vt:lpstr>
      <vt:lpstr>PITANJE JE ŠTA MI MOŽEMO UČINITI DA SAČUVAMO PRIRODU ?</vt:lpstr>
      <vt:lpstr>NARAVNO DA MOŽEMO !</vt:lpstr>
      <vt:lpstr>Slide 14</vt:lpstr>
      <vt:lpstr>Slide 15</vt:lpstr>
      <vt:lpstr>Zato što je priroda dala čoveku jedan jezik, ali dva uva da bi dva puta više slušao nego pričao</vt:lpstr>
      <vt:lpstr>Slide 17</vt:lpstr>
    </vt:vector>
  </TitlesOfParts>
  <Company>sss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Nikola</dc:creator>
  <cp:lastModifiedBy>Tasa</cp:lastModifiedBy>
  <cp:revision>84</cp:revision>
  <dcterms:created xsi:type="dcterms:W3CDTF">2011-04-17T14:09:40Z</dcterms:created>
  <dcterms:modified xsi:type="dcterms:W3CDTF">2011-04-20T00:58:55Z</dcterms:modified>
</cp:coreProperties>
</file>